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8" r:id="rId7"/>
    <p:sldId id="260" r:id="rId8"/>
    <p:sldId id="265" r:id="rId9"/>
    <p:sldId id="266" r:id="rId10"/>
    <p:sldId id="261" r:id="rId11"/>
    <p:sldId id="267" r:id="rId12"/>
    <p:sldId id="263" r:id="rId13"/>
    <p:sldId id="264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  <a:srgbClr val="003300"/>
    <a:srgbClr val="C0E3AF"/>
    <a:srgbClr val="8EDA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432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39829-94E7-41AC-8CBA-DF9172668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BE4816B-CBFA-42BD-BD76-E8CE0C906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3B3C2F1-EC76-44C6-9B1F-81C351917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80F1936-C01E-43AD-9B9D-CC8DF3EB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03192EA-4DB8-4F93-A800-B282AA21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606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AD462-D801-497E-8835-A99127A5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F2642CA0-C906-4AC8-8253-0BC178AC3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A755C9C-55FC-4CED-A152-E040F9F5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52DDEBB-CEC5-4673-B95D-7DC4F369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8C95222-AA87-4144-9C3E-6A63D1D9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01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35A41DFB-4257-4021-AC6C-C81CB780A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F0D39E75-F6C2-42CE-AFE6-EEEDF611F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AD0DC13-0ECF-4670-BAB8-CEA78BE4B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B192358-7618-495D-8AFF-53FC38D9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6822D05-01E2-4AF7-B414-33C00A9D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55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A6E0F-627C-42E2-9D2E-71196111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5411240-4A47-4CFF-94E7-A7017EE75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7E20350-BCBC-4C7B-8F14-2DAE8A67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0B5A099-B9E7-4376-AE8A-DBCA8057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E496A60-7DCD-4C42-B632-5FCB1E0CA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678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992D3-0410-4C4A-8E8A-5C78557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51A4B60-DF67-4DE4-ADEF-D91C801C3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B12BBF4-1057-4458-ADB0-6BDCF421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51F259A-084D-461A-8466-39699D20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CE1AE61-DB71-4A6E-B8D0-EDDDFFD5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8852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6C6B3-D8DF-4FC3-B362-593970B1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399A67-5764-478D-8ED9-9E5C663CE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D5FB025-78C5-4A93-B6EF-7D4DBE070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1E27523-2006-44C8-9E67-2552EBDA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72AC5D5-A36A-4422-90B0-84578301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628D588-A245-4C74-B43E-DB73E05A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0812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ACCDC-CB95-4599-8AE3-FEC7AB35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9901F7A-3CC2-4125-B623-A670D4ED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B065B0B-0B3F-4BFC-AF6D-B3357FC81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73AC21A-9040-432D-B6CA-8BA2EE5E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3FDF1C98-13D7-4FB6-9A4D-E12D74D32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0BB2766-DC83-4AB5-9FF0-B987D5D28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592AF181-AD8D-42D6-BA4A-AB598A345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ACCADF40-929C-428D-A9E1-360B03FB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7598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155510-C990-4814-9A96-123288A3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93414AD-A05C-47B1-B508-A1228188C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261388D-DDEE-4CAC-B9B1-1F042FEE0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C0AC370-85DC-4C59-90D9-7EE0DDBF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663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E1DB8BB-BC1D-42F3-B87D-A09E4643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828A869C-6906-476D-A700-52A720DB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BAC559E-F5AB-40EB-AB4D-09684FC7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5524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B99AE-F3AA-489D-80D4-656B600A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13D20A1-8474-407C-AAAC-5C8573813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C22C6D2-26A7-4B66-9039-F11242574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BDBA975-C4CA-4F27-98F2-38F80DED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AA86162-22FA-433C-89B7-F0B7000E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3CB2257-78F7-4B17-B232-A1F6612C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3100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485DC-D3CA-4615-A528-18ED6C9A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AF30C88C-4F64-4031-8649-8A802F6A3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9F9A85F-3E33-4761-90CC-CAB2E2196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7F95565-8A41-4EA1-84B4-D6939561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4DB2914-1605-42F4-80E9-E5A4F538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070D541-B436-40D0-8451-2943346C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931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79E23791-0E7F-4429-8743-6B01B7B70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1577933-61CF-4EC4-B975-3895E1704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5F11FD0-D92C-425F-8CF9-B0274997EB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64395-A29F-49F8-99DB-A4FC21B0471F}" type="datetimeFigureOut">
              <a:rPr lang="da-DK" smtClean="0"/>
              <a:t>28-09-2017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CC80DBC-41F9-4FBD-B595-B5889AA3A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1D9F13-8082-4D64-A98A-2DC64CA4D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AE980-9807-4A59-A153-D6B0BA932BE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26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ktangel 24">
            <a:extLst>
              <a:ext uri="{FF2B5EF4-FFF2-40B4-BE49-F238E27FC236}">
                <a16:creationId xmlns:a16="http://schemas.microsoft.com/office/drawing/2014/main" id="{7F320BF2-8AA3-4E1E-879B-E59981544498}"/>
              </a:ext>
            </a:extLst>
          </p:cNvPr>
          <p:cNvSpPr/>
          <p:nvPr/>
        </p:nvSpPr>
        <p:spPr>
          <a:xfrm>
            <a:off x="0" y="3903345"/>
            <a:ext cx="12192000" cy="2954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FE333EA7-D2C2-4FDA-9FD0-9CD681779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607"/>
            <a:ext cx="4216107" cy="2810738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62997CA9-47A3-46DF-8794-D5B7D8E1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058546"/>
            <a:ext cx="4267200" cy="2844800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754B9E72-2E42-479E-8187-6EF58BBCCB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9" t="15035" r="26450" b="31837"/>
          <a:stretch/>
        </p:blipFill>
        <p:spPr>
          <a:xfrm>
            <a:off x="4543060" y="1224863"/>
            <a:ext cx="2826187" cy="2512165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E32DB5D4-346C-4CDF-8B1D-7426DEFD331F}"/>
              </a:ext>
            </a:extLst>
          </p:cNvPr>
          <p:cNvSpPr txBox="1"/>
          <p:nvPr/>
        </p:nvSpPr>
        <p:spPr>
          <a:xfrm>
            <a:off x="1" y="0"/>
            <a:ext cx="12192000" cy="1092607"/>
          </a:xfrm>
          <a:prstGeom prst="rect">
            <a:avLst/>
          </a:prstGeom>
          <a:solidFill>
            <a:srgbClr val="00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6500" dirty="0">
                <a:solidFill>
                  <a:schemeClr val="bg1"/>
                </a:solidFill>
              </a:rPr>
              <a:t>DET ENDELIGE PRODUKT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8593FB65-0E3C-4B47-9082-992EC474EC86}"/>
              </a:ext>
            </a:extLst>
          </p:cNvPr>
          <p:cNvSpPr txBox="1"/>
          <p:nvPr/>
        </p:nvSpPr>
        <p:spPr>
          <a:xfrm>
            <a:off x="171229" y="4173922"/>
            <a:ext cx="3873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000" dirty="0"/>
              <a:t>Endelig hjemmeside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2F77B098-9E06-49B7-80D2-04D8D585AF55}"/>
              </a:ext>
            </a:extLst>
          </p:cNvPr>
          <p:cNvSpPr txBox="1"/>
          <p:nvPr/>
        </p:nvSpPr>
        <p:spPr>
          <a:xfrm>
            <a:off x="2222353" y="5515961"/>
            <a:ext cx="3873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000" dirty="0"/>
              <a:t>Design principper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0DD97E7E-FA46-4FF7-916A-660A3F9C6C75}"/>
              </a:ext>
            </a:extLst>
          </p:cNvPr>
          <p:cNvSpPr txBox="1"/>
          <p:nvPr/>
        </p:nvSpPr>
        <p:spPr>
          <a:xfrm>
            <a:off x="9306070" y="4173922"/>
            <a:ext cx="3873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000" dirty="0"/>
              <a:t>Brandnavn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DA445FF1-DC57-427B-AFFC-2B1EA1731AF0}"/>
              </a:ext>
            </a:extLst>
          </p:cNvPr>
          <p:cNvSpPr txBox="1"/>
          <p:nvPr/>
        </p:nvSpPr>
        <p:spPr>
          <a:xfrm>
            <a:off x="7712147" y="5515961"/>
            <a:ext cx="3873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000" dirty="0"/>
              <a:t>Slogan</a:t>
            </a:r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BE42CFB4-59A7-4B43-95E3-ABE52BDEC5B6}"/>
              </a:ext>
            </a:extLst>
          </p:cNvPr>
          <p:cNvSpPr txBox="1"/>
          <p:nvPr/>
        </p:nvSpPr>
        <p:spPr>
          <a:xfrm>
            <a:off x="5299073" y="4177460"/>
            <a:ext cx="3873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000" dirty="0" err="1"/>
              <a:t>Responsiv</a:t>
            </a:r>
            <a:endParaRPr lang="da-DK" sz="3000" dirty="0"/>
          </a:p>
        </p:txBody>
      </p:sp>
    </p:spTree>
    <p:extLst>
      <p:ext uri="{BB962C8B-B14F-4D97-AF65-F5344CB8AC3E}">
        <p14:creationId xmlns:p14="http://schemas.microsoft.com/office/powerpoint/2010/main" val="155716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325DF7D6-1D8D-4134-8263-64A5E207E8D9}"/>
              </a:ext>
            </a:extLst>
          </p:cNvPr>
          <p:cNvSpPr txBox="1"/>
          <p:nvPr/>
        </p:nvSpPr>
        <p:spPr>
          <a:xfrm>
            <a:off x="0" y="1800727"/>
            <a:ext cx="9994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a-DK" sz="3000" dirty="0"/>
              <a:t>Statisk hjemmeside til minimalistisk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Neutralt til mere detaljeret 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Stor forskel fra første udkast til endeligt resultat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0EF94C99-DD53-4AD5-A0F1-CEB6D32323AD}"/>
              </a:ext>
            </a:extLst>
          </p:cNvPr>
          <p:cNvSpPr txBox="1"/>
          <p:nvPr/>
        </p:nvSpPr>
        <p:spPr>
          <a:xfrm>
            <a:off x="0" y="1089560"/>
            <a:ext cx="1219200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3000" dirty="0"/>
              <a:t>Fase 5: Evolution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67ED5FAD-039D-4A14-A067-3223DE378EEF}"/>
              </a:ext>
            </a:extLst>
          </p:cNvPr>
          <p:cNvSpPr/>
          <p:nvPr/>
        </p:nvSpPr>
        <p:spPr>
          <a:xfrm>
            <a:off x="1" y="-3047"/>
            <a:ext cx="12191999" cy="1092607"/>
          </a:xfrm>
          <a:prstGeom prst="rect">
            <a:avLst/>
          </a:prstGeom>
          <a:solidFill>
            <a:srgbClr val="003300"/>
          </a:solidFill>
        </p:spPr>
        <p:txBody>
          <a:bodyPr wrap="square">
            <a:spAutoFit/>
          </a:bodyPr>
          <a:lstStyle/>
          <a:p>
            <a:r>
              <a:rPr lang="da-DK" sz="6500" dirty="0">
                <a:solidFill>
                  <a:schemeClr val="bg1"/>
                </a:solidFill>
              </a:rPr>
              <a:t>DESIGN THINKING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42CFBAC-DB09-49B1-8277-4E0C2CB12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2580"/>
            <a:ext cx="6000750" cy="3375421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FDAF2810-1BE9-439D-829B-6A87FB57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462634"/>
            <a:ext cx="6286500" cy="33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9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72EC09D-CEC1-49EB-9AB4-3B12CFC23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652" r="1038" b="6541"/>
          <a:stretch/>
        </p:blipFill>
        <p:spPr>
          <a:xfrm>
            <a:off x="3470607" y="-17030"/>
            <a:ext cx="6386771" cy="3151267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FBBC71BD-4AB4-44F9-97F7-061FD9162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82" b="7115"/>
          <a:stretch/>
        </p:blipFill>
        <p:spPr>
          <a:xfrm>
            <a:off x="6553200" y="3134237"/>
            <a:ext cx="5638800" cy="372376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BEF41B70-A796-47C3-9276-77B16DBE1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2" t="58056" r="71720" b="3611"/>
          <a:stretch/>
        </p:blipFill>
        <p:spPr>
          <a:xfrm>
            <a:off x="9035051" y="0"/>
            <a:ext cx="3156949" cy="313423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EC492815-9B2C-4C86-A9DE-2B9E9C11C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25" t="19666" r="54618" b="3889"/>
          <a:stretch/>
        </p:blipFill>
        <p:spPr>
          <a:xfrm>
            <a:off x="3470607" y="3134237"/>
            <a:ext cx="2971800" cy="3676649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42421F1C-A900-4D9C-B992-F91F58DFB716}"/>
              </a:ext>
            </a:extLst>
          </p:cNvPr>
          <p:cNvSpPr txBox="1"/>
          <p:nvPr/>
        </p:nvSpPr>
        <p:spPr>
          <a:xfrm>
            <a:off x="266700" y="862268"/>
            <a:ext cx="309311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000" b="1" dirty="0"/>
              <a:t>Kontaktmidler:</a:t>
            </a:r>
          </a:p>
          <a:p>
            <a:endParaRPr lang="da-DK" sz="3000" dirty="0"/>
          </a:p>
          <a:p>
            <a:pPr marL="457200" indent="-457200">
              <a:buFontTx/>
              <a:buChar char="-"/>
            </a:pPr>
            <a:r>
              <a:rPr lang="da-DK" sz="3000" dirty="0"/>
              <a:t>Messenger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Discord</a:t>
            </a:r>
          </a:p>
          <a:p>
            <a:pPr marL="457200" indent="-457200">
              <a:buFontTx/>
              <a:buChar char="-"/>
            </a:pPr>
            <a:r>
              <a:rPr lang="da-DK" sz="3000" dirty="0" err="1"/>
              <a:t>Trello</a:t>
            </a:r>
            <a:endParaRPr lang="da-DK" sz="3000" dirty="0"/>
          </a:p>
          <a:p>
            <a:pPr marL="457200" indent="-457200">
              <a:buFontTx/>
              <a:buChar char="-"/>
            </a:pPr>
            <a:r>
              <a:rPr lang="da-DK" sz="3000" dirty="0"/>
              <a:t>Google Doc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Møder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En smule Dropbox ellers Google drev</a:t>
            </a:r>
          </a:p>
          <a:p>
            <a:endParaRPr lang="da-DK" sz="3000" dirty="0"/>
          </a:p>
        </p:txBody>
      </p:sp>
    </p:spTree>
    <p:extLst>
      <p:ext uri="{BB962C8B-B14F-4D97-AF65-F5344CB8AC3E}">
        <p14:creationId xmlns:p14="http://schemas.microsoft.com/office/powerpoint/2010/main" val="407526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63F713FC-73B9-4E5B-A496-BC5334FD8620}"/>
              </a:ext>
            </a:extLst>
          </p:cNvPr>
          <p:cNvSpPr txBox="1"/>
          <p:nvPr/>
        </p:nvSpPr>
        <p:spPr>
          <a:xfrm>
            <a:off x="1206827" y="0"/>
            <a:ext cx="9708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500" dirty="0"/>
              <a:t>Egne billeder eller downloadet fra </a:t>
            </a:r>
            <a:r>
              <a:rPr lang="da-DK" sz="6500" dirty="0" err="1"/>
              <a:t>Shutterstock</a:t>
            </a:r>
            <a:endParaRPr lang="da-DK" sz="6500" dirty="0"/>
          </a:p>
          <a:p>
            <a:pPr marL="457200" indent="-457200">
              <a:buFontTx/>
              <a:buChar char="-"/>
            </a:pPr>
            <a:endParaRPr lang="da-DK" sz="30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A2A7943-ADFC-4422-A1FA-6C728B02E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0"/>
          <a:stretch/>
        </p:blipFill>
        <p:spPr>
          <a:xfrm>
            <a:off x="0" y="2821245"/>
            <a:ext cx="2756555" cy="405765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D386DDAA-8606-4165-B329-C089C900D0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" r="51114" b="13238"/>
          <a:stretch/>
        </p:blipFill>
        <p:spPr>
          <a:xfrm>
            <a:off x="8083536" y="2821245"/>
            <a:ext cx="4108464" cy="405765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81CB845-2FF6-4B58-8DF7-04C63A6F32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r="-1"/>
          <a:stretch/>
        </p:blipFill>
        <p:spPr>
          <a:xfrm>
            <a:off x="2763692" y="2821245"/>
            <a:ext cx="5319844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03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8ADBB492-8130-4BF8-A44B-307827813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23985"/>
            <a:ext cx="5715000" cy="3781617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BA79A259-FC7F-4241-8191-7592C855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65" y="3023985"/>
            <a:ext cx="6521635" cy="3817190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1BB906DF-CFC4-448D-9E65-EB022F6D28FA}"/>
              </a:ext>
            </a:extLst>
          </p:cNvPr>
          <p:cNvSpPr txBox="1"/>
          <p:nvPr/>
        </p:nvSpPr>
        <p:spPr>
          <a:xfrm>
            <a:off x="4248150" y="0"/>
            <a:ext cx="40767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500" dirty="0" err="1"/>
              <a:t>Validation</a:t>
            </a:r>
            <a:endParaRPr lang="da-DK" sz="6500" dirty="0"/>
          </a:p>
        </p:txBody>
      </p:sp>
      <p:sp>
        <p:nvSpPr>
          <p:cNvPr id="8" name="Kombinationstegning: figur 7">
            <a:extLst>
              <a:ext uri="{FF2B5EF4-FFF2-40B4-BE49-F238E27FC236}">
                <a16:creationId xmlns:a16="http://schemas.microsoft.com/office/drawing/2014/main" id="{63592348-A5FB-4221-92DF-EAA53093A78F}"/>
              </a:ext>
            </a:extLst>
          </p:cNvPr>
          <p:cNvSpPr/>
          <p:nvPr/>
        </p:nvSpPr>
        <p:spPr>
          <a:xfrm rot="538874">
            <a:off x="8305800" y="947431"/>
            <a:ext cx="2171700" cy="1752703"/>
          </a:xfrm>
          <a:custGeom>
            <a:avLst/>
            <a:gdLst>
              <a:gd name="connsiteX0" fmla="*/ 0 w 1352550"/>
              <a:gd name="connsiteY0" fmla="*/ 557518 h 1129018"/>
              <a:gd name="connsiteX1" fmla="*/ 38100 w 1352550"/>
              <a:gd name="connsiteY1" fmla="*/ 652768 h 1129018"/>
              <a:gd name="connsiteX2" fmla="*/ 95250 w 1352550"/>
              <a:gd name="connsiteY2" fmla="*/ 690868 h 1129018"/>
              <a:gd name="connsiteX3" fmla="*/ 114300 w 1352550"/>
              <a:gd name="connsiteY3" fmla="*/ 748018 h 1129018"/>
              <a:gd name="connsiteX4" fmla="*/ 171450 w 1352550"/>
              <a:gd name="connsiteY4" fmla="*/ 805168 h 1129018"/>
              <a:gd name="connsiteX5" fmla="*/ 247650 w 1352550"/>
              <a:gd name="connsiteY5" fmla="*/ 919468 h 1129018"/>
              <a:gd name="connsiteX6" fmla="*/ 285750 w 1352550"/>
              <a:gd name="connsiteY6" fmla="*/ 976618 h 1129018"/>
              <a:gd name="connsiteX7" fmla="*/ 323850 w 1352550"/>
              <a:gd name="connsiteY7" fmla="*/ 1033768 h 1129018"/>
              <a:gd name="connsiteX8" fmla="*/ 342900 w 1352550"/>
              <a:gd name="connsiteY8" fmla="*/ 1090918 h 1129018"/>
              <a:gd name="connsiteX9" fmla="*/ 400050 w 1352550"/>
              <a:gd name="connsiteY9" fmla="*/ 1129018 h 1129018"/>
              <a:gd name="connsiteX10" fmla="*/ 438150 w 1352550"/>
              <a:gd name="connsiteY10" fmla="*/ 1014718 h 1129018"/>
              <a:gd name="connsiteX11" fmla="*/ 457200 w 1352550"/>
              <a:gd name="connsiteY11" fmla="*/ 957568 h 1129018"/>
              <a:gd name="connsiteX12" fmla="*/ 495300 w 1352550"/>
              <a:gd name="connsiteY12" fmla="*/ 900418 h 1129018"/>
              <a:gd name="connsiteX13" fmla="*/ 533400 w 1352550"/>
              <a:gd name="connsiteY13" fmla="*/ 786118 h 1129018"/>
              <a:gd name="connsiteX14" fmla="*/ 571500 w 1352550"/>
              <a:gd name="connsiteY14" fmla="*/ 671818 h 1129018"/>
              <a:gd name="connsiteX15" fmla="*/ 704850 w 1352550"/>
              <a:gd name="connsiteY15" fmla="*/ 271768 h 1129018"/>
              <a:gd name="connsiteX16" fmla="*/ 762000 w 1352550"/>
              <a:gd name="connsiteY16" fmla="*/ 100318 h 1129018"/>
              <a:gd name="connsiteX17" fmla="*/ 838200 w 1352550"/>
              <a:gd name="connsiteY17" fmla="*/ 5068 h 1129018"/>
              <a:gd name="connsiteX18" fmla="*/ 1352550 w 1352550"/>
              <a:gd name="connsiteY18" fmla="*/ 5068 h 112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52550" h="1129018">
                <a:moveTo>
                  <a:pt x="0" y="557518"/>
                </a:moveTo>
                <a:cubicBezTo>
                  <a:pt x="12700" y="589268"/>
                  <a:pt x="18224" y="624942"/>
                  <a:pt x="38100" y="652768"/>
                </a:cubicBezTo>
                <a:cubicBezTo>
                  <a:pt x="51408" y="671399"/>
                  <a:pt x="80947" y="672990"/>
                  <a:pt x="95250" y="690868"/>
                </a:cubicBezTo>
                <a:cubicBezTo>
                  <a:pt x="107794" y="706548"/>
                  <a:pt x="103161" y="731310"/>
                  <a:pt x="114300" y="748018"/>
                </a:cubicBezTo>
                <a:cubicBezTo>
                  <a:pt x="129244" y="770434"/>
                  <a:pt x="154910" y="783902"/>
                  <a:pt x="171450" y="805168"/>
                </a:cubicBezTo>
                <a:cubicBezTo>
                  <a:pt x="199563" y="841313"/>
                  <a:pt x="222250" y="881368"/>
                  <a:pt x="247650" y="919468"/>
                </a:cubicBezTo>
                <a:lnTo>
                  <a:pt x="285750" y="976618"/>
                </a:lnTo>
                <a:cubicBezTo>
                  <a:pt x="298450" y="995668"/>
                  <a:pt x="316610" y="1012048"/>
                  <a:pt x="323850" y="1033768"/>
                </a:cubicBezTo>
                <a:cubicBezTo>
                  <a:pt x="330200" y="1052818"/>
                  <a:pt x="330356" y="1075238"/>
                  <a:pt x="342900" y="1090918"/>
                </a:cubicBezTo>
                <a:cubicBezTo>
                  <a:pt x="357203" y="1108796"/>
                  <a:pt x="381000" y="1116318"/>
                  <a:pt x="400050" y="1129018"/>
                </a:cubicBezTo>
                <a:lnTo>
                  <a:pt x="438150" y="1014718"/>
                </a:lnTo>
                <a:cubicBezTo>
                  <a:pt x="444500" y="995668"/>
                  <a:pt x="446061" y="974276"/>
                  <a:pt x="457200" y="957568"/>
                </a:cubicBezTo>
                <a:cubicBezTo>
                  <a:pt x="469900" y="938518"/>
                  <a:pt x="486001" y="921340"/>
                  <a:pt x="495300" y="900418"/>
                </a:cubicBezTo>
                <a:cubicBezTo>
                  <a:pt x="511611" y="863718"/>
                  <a:pt x="520700" y="824218"/>
                  <a:pt x="533400" y="786118"/>
                </a:cubicBezTo>
                <a:lnTo>
                  <a:pt x="571500" y="671818"/>
                </a:lnTo>
                <a:lnTo>
                  <a:pt x="704850" y="271768"/>
                </a:lnTo>
                <a:lnTo>
                  <a:pt x="762000" y="100318"/>
                </a:lnTo>
                <a:cubicBezTo>
                  <a:pt x="775040" y="61198"/>
                  <a:pt x="779449" y="8985"/>
                  <a:pt x="838200" y="5068"/>
                </a:cubicBezTo>
                <a:cubicBezTo>
                  <a:pt x="1009270" y="-6337"/>
                  <a:pt x="1181100" y="5068"/>
                  <a:pt x="1352550" y="5068"/>
                </a:cubicBezTo>
              </a:path>
            </a:pathLst>
          </a:custGeom>
          <a:noFill/>
          <a:ln w="38100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Kombinationstegning: figur 8">
            <a:extLst>
              <a:ext uri="{FF2B5EF4-FFF2-40B4-BE49-F238E27FC236}">
                <a16:creationId xmlns:a16="http://schemas.microsoft.com/office/drawing/2014/main" id="{95CC1D6D-B8A9-4AC8-9CCF-FF4F9D66B52B}"/>
              </a:ext>
            </a:extLst>
          </p:cNvPr>
          <p:cNvSpPr/>
          <p:nvPr/>
        </p:nvSpPr>
        <p:spPr>
          <a:xfrm>
            <a:off x="1200150" y="1233232"/>
            <a:ext cx="2019300" cy="1181100"/>
          </a:xfrm>
          <a:custGeom>
            <a:avLst/>
            <a:gdLst>
              <a:gd name="connsiteX0" fmla="*/ 0 w 2019300"/>
              <a:gd name="connsiteY0" fmla="*/ 0 h 1181100"/>
              <a:gd name="connsiteX1" fmla="*/ 285750 w 2019300"/>
              <a:gd name="connsiteY1" fmla="*/ 133350 h 1181100"/>
              <a:gd name="connsiteX2" fmla="*/ 457200 w 2019300"/>
              <a:gd name="connsiteY2" fmla="*/ 247650 h 1181100"/>
              <a:gd name="connsiteX3" fmla="*/ 647700 w 2019300"/>
              <a:gd name="connsiteY3" fmla="*/ 323850 h 1181100"/>
              <a:gd name="connsiteX4" fmla="*/ 990600 w 2019300"/>
              <a:gd name="connsiteY4" fmla="*/ 495300 h 1181100"/>
              <a:gd name="connsiteX5" fmla="*/ 1123950 w 2019300"/>
              <a:gd name="connsiteY5" fmla="*/ 552450 h 1181100"/>
              <a:gd name="connsiteX6" fmla="*/ 1238250 w 2019300"/>
              <a:gd name="connsiteY6" fmla="*/ 609600 h 1181100"/>
              <a:gd name="connsiteX7" fmla="*/ 1333500 w 2019300"/>
              <a:gd name="connsiteY7" fmla="*/ 647700 h 1181100"/>
              <a:gd name="connsiteX8" fmla="*/ 1409700 w 2019300"/>
              <a:gd name="connsiteY8" fmla="*/ 704850 h 1181100"/>
              <a:gd name="connsiteX9" fmla="*/ 1619250 w 2019300"/>
              <a:gd name="connsiteY9" fmla="*/ 838200 h 1181100"/>
              <a:gd name="connsiteX10" fmla="*/ 1695450 w 2019300"/>
              <a:gd name="connsiteY10" fmla="*/ 914400 h 1181100"/>
              <a:gd name="connsiteX11" fmla="*/ 1790700 w 2019300"/>
              <a:gd name="connsiteY11" fmla="*/ 971550 h 1181100"/>
              <a:gd name="connsiteX12" fmla="*/ 1905000 w 2019300"/>
              <a:gd name="connsiteY12" fmla="*/ 1028700 h 1181100"/>
              <a:gd name="connsiteX13" fmla="*/ 1943100 w 2019300"/>
              <a:gd name="connsiteY13" fmla="*/ 1085850 h 1181100"/>
              <a:gd name="connsiteX14" fmla="*/ 2019300 w 2019300"/>
              <a:gd name="connsiteY14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19300" h="1181100">
                <a:moveTo>
                  <a:pt x="0" y="0"/>
                </a:moveTo>
                <a:cubicBezTo>
                  <a:pt x="93489" y="40067"/>
                  <a:pt x="198220" y="81862"/>
                  <a:pt x="285750" y="133350"/>
                </a:cubicBezTo>
                <a:cubicBezTo>
                  <a:pt x="344953" y="168175"/>
                  <a:pt x="396419" y="215660"/>
                  <a:pt x="457200" y="247650"/>
                </a:cubicBezTo>
                <a:cubicBezTo>
                  <a:pt x="517721" y="279503"/>
                  <a:pt x="584668" y="297310"/>
                  <a:pt x="647700" y="323850"/>
                </a:cubicBezTo>
                <a:cubicBezTo>
                  <a:pt x="962608" y="456443"/>
                  <a:pt x="676967" y="338484"/>
                  <a:pt x="990600" y="495300"/>
                </a:cubicBezTo>
                <a:cubicBezTo>
                  <a:pt x="1033855" y="516927"/>
                  <a:pt x="1080041" y="532184"/>
                  <a:pt x="1123950" y="552450"/>
                </a:cubicBezTo>
                <a:cubicBezTo>
                  <a:pt x="1162626" y="570301"/>
                  <a:pt x="1199471" y="591973"/>
                  <a:pt x="1238250" y="609600"/>
                </a:cubicBezTo>
                <a:cubicBezTo>
                  <a:pt x="1269381" y="623750"/>
                  <a:pt x="1303607" y="631093"/>
                  <a:pt x="1333500" y="647700"/>
                </a:cubicBezTo>
                <a:cubicBezTo>
                  <a:pt x="1361254" y="663119"/>
                  <a:pt x="1383282" y="687238"/>
                  <a:pt x="1409700" y="704850"/>
                </a:cubicBezTo>
                <a:cubicBezTo>
                  <a:pt x="1494137" y="761141"/>
                  <a:pt x="1536073" y="771658"/>
                  <a:pt x="1619250" y="838200"/>
                </a:cubicBezTo>
                <a:cubicBezTo>
                  <a:pt x="1647300" y="860640"/>
                  <a:pt x="1667096" y="892347"/>
                  <a:pt x="1695450" y="914400"/>
                </a:cubicBezTo>
                <a:cubicBezTo>
                  <a:pt x="1724677" y="937132"/>
                  <a:pt x="1759302" y="951926"/>
                  <a:pt x="1790700" y="971550"/>
                </a:cubicBezTo>
                <a:cubicBezTo>
                  <a:pt x="1875109" y="1024306"/>
                  <a:pt x="1816876" y="999325"/>
                  <a:pt x="1905000" y="1028700"/>
                </a:cubicBezTo>
                <a:cubicBezTo>
                  <a:pt x="1917700" y="1047750"/>
                  <a:pt x="1928443" y="1068261"/>
                  <a:pt x="1943100" y="1085850"/>
                </a:cubicBezTo>
                <a:cubicBezTo>
                  <a:pt x="2027088" y="1186635"/>
                  <a:pt x="1979349" y="1101197"/>
                  <a:pt x="2019300" y="11811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v</a:t>
            </a:r>
          </a:p>
        </p:txBody>
      </p:sp>
      <p:sp>
        <p:nvSpPr>
          <p:cNvPr id="10" name="Kombinationstegning: figur 9">
            <a:extLst>
              <a:ext uri="{FF2B5EF4-FFF2-40B4-BE49-F238E27FC236}">
                <a16:creationId xmlns:a16="http://schemas.microsoft.com/office/drawing/2014/main" id="{BBE3E5B2-684B-4085-AF37-67B7328608EB}"/>
              </a:ext>
            </a:extLst>
          </p:cNvPr>
          <p:cNvSpPr/>
          <p:nvPr/>
        </p:nvSpPr>
        <p:spPr>
          <a:xfrm rot="18392323">
            <a:off x="1266091" y="1270635"/>
            <a:ext cx="2019300" cy="1181100"/>
          </a:xfrm>
          <a:custGeom>
            <a:avLst/>
            <a:gdLst>
              <a:gd name="connsiteX0" fmla="*/ 0 w 2019300"/>
              <a:gd name="connsiteY0" fmla="*/ 0 h 1181100"/>
              <a:gd name="connsiteX1" fmla="*/ 285750 w 2019300"/>
              <a:gd name="connsiteY1" fmla="*/ 133350 h 1181100"/>
              <a:gd name="connsiteX2" fmla="*/ 457200 w 2019300"/>
              <a:gd name="connsiteY2" fmla="*/ 247650 h 1181100"/>
              <a:gd name="connsiteX3" fmla="*/ 647700 w 2019300"/>
              <a:gd name="connsiteY3" fmla="*/ 323850 h 1181100"/>
              <a:gd name="connsiteX4" fmla="*/ 990600 w 2019300"/>
              <a:gd name="connsiteY4" fmla="*/ 495300 h 1181100"/>
              <a:gd name="connsiteX5" fmla="*/ 1123950 w 2019300"/>
              <a:gd name="connsiteY5" fmla="*/ 552450 h 1181100"/>
              <a:gd name="connsiteX6" fmla="*/ 1238250 w 2019300"/>
              <a:gd name="connsiteY6" fmla="*/ 609600 h 1181100"/>
              <a:gd name="connsiteX7" fmla="*/ 1333500 w 2019300"/>
              <a:gd name="connsiteY7" fmla="*/ 647700 h 1181100"/>
              <a:gd name="connsiteX8" fmla="*/ 1409700 w 2019300"/>
              <a:gd name="connsiteY8" fmla="*/ 704850 h 1181100"/>
              <a:gd name="connsiteX9" fmla="*/ 1619250 w 2019300"/>
              <a:gd name="connsiteY9" fmla="*/ 838200 h 1181100"/>
              <a:gd name="connsiteX10" fmla="*/ 1695450 w 2019300"/>
              <a:gd name="connsiteY10" fmla="*/ 914400 h 1181100"/>
              <a:gd name="connsiteX11" fmla="*/ 1790700 w 2019300"/>
              <a:gd name="connsiteY11" fmla="*/ 971550 h 1181100"/>
              <a:gd name="connsiteX12" fmla="*/ 1905000 w 2019300"/>
              <a:gd name="connsiteY12" fmla="*/ 1028700 h 1181100"/>
              <a:gd name="connsiteX13" fmla="*/ 1943100 w 2019300"/>
              <a:gd name="connsiteY13" fmla="*/ 1085850 h 1181100"/>
              <a:gd name="connsiteX14" fmla="*/ 2019300 w 2019300"/>
              <a:gd name="connsiteY14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19300" h="1181100">
                <a:moveTo>
                  <a:pt x="0" y="0"/>
                </a:moveTo>
                <a:cubicBezTo>
                  <a:pt x="93489" y="40067"/>
                  <a:pt x="198220" y="81862"/>
                  <a:pt x="285750" y="133350"/>
                </a:cubicBezTo>
                <a:cubicBezTo>
                  <a:pt x="344953" y="168175"/>
                  <a:pt x="396419" y="215660"/>
                  <a:pt x="457200" y="247650"/>
                </a:cubicBezTo>
                <a:cubicBezTo>
                  <a:pt x="517721" y="279503"/>
                  <a:pt x="584668" y="297310"/>
                  <a:pt x="647700" y="323850"/>
                </a:cubicBezTo>
                <a:cubicBezTo>
                  <a:pt x="962608" y="456443"/>
                  <a:pt x="676967" y="338484"/>
                  <a:pt x="990600" y="495300"/>
                </a:cubicBezTo>
                <a:cubicBezTo>
                  <a:pt x="1033855" y="516927"/>
                  <a:pt x="1080041" y="532184"/>
                  <a:pt x="1123950" y="552450"/>
                </a:cubicBezTo>
                <a:cubicBezTo>
                  <a:pt x="1162626" y="570301"/>
                  <a:pt x="1199471" y="591973"/>
                  <a:pt x="1238250" y="609600"/>
                </a:cubicBezTo>
                <a:cubicBezTo>
                  <a:pt x="1269381" y="623750"/>
                  <a:pt x="1303607" y="631093"/>
                  <a:pt x="1333500" y="647700"/>
                </a:cubicBezTo>
                <a:cubicBezTo>
                  <a:pt x="1361254" y="663119"/>
                  <a:pt x="1383282" y="687238"/>
                  <a:pt x="1409700" y="704850"/>
                </a:cubicBezTo>
                <a:cubicBezTo>
                  <a:pt x="1494137" y="761141"/>
                  <a:pt x="1536073" y="771658"/>
                  <a:pt x="1619250" y="838200"/>
                </a:cubicBezTo>
                <a:cubicBezTo>
                  <a:pt x="1647300" y="860640"/>
                  <a:pt x="1667096" y="892347"/>
                  <a:pt x="1695450" y="914400"/>
                </a:cubicBezTo>
                <a:cubicBezTo>
                  <a:pt x="1724677" y="937132"/>
                  <a:pt x="1759302" y="951926"/>
                  <a:pt x="1790700" y="971550"/>
                </a:cubicBezTo>
                <a:cubicBezTo>
                  <a:pt x="1875109" y="1024306"/>
                  <a:pt x="1816876" y="999325"/>
                  <a:pt x="1905000" y="1028700"/>
                </a:cubicBezTo>
                <a:cubicBezTo>
                  <a:pt x="1917700" y="1047750"/>
                  <a:pt x="1928443" y="1068261"/>
                  <a:pt x="1943100" y="1085850"/>
                </a:cubicBezTo>
                <a:cubicBezTo>
                  <a:pt x="2027088" y="1186635"/>
                  <a:pt x="1979349" y="1101197"/>
                  <a:pt x="2019300" y="11811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62705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3AE61264-261A-4536-9BD9-F5E25DDFE614}"/>
              </a:ext>
            </a:extLst>
          </p:cNvPr>
          <p:cNvSpPr/>
          <p:nvPr/>
        </p:nvSpPr>
        <p:spPr>
          <a:xfrm>
            <a:off x="1" y="0"/>
            <a:ext cx="12191999" cy="1092607"/>
          </a:xfrm>
          <a:prstGeom prst="rect">
            <a:avLst/>
          </a:prstGeom>
          <a:solidFill>
            <a:srgbClr val="003300"/>
          </a:solidFill>
        </p:spPr>
        <p:txBody>
          <a:bodyPr wrap="square">
            <a:spAutoFit/>
          </a:bodyPr>
          <a:lstStyle/>
          <a:p>
            <a:r>
              <a:rPr lang="da-DK" sz="6500" dirty="0">
                <a:solidFill>
                  <a:schemeClr val="bg1"/>
                </a:solidFill>
              </a:rPr>
              <a:t>DESIGN THINKING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F3BC9355-D50C-4296-A789-17467172B732}"/>
              </a:ext>
            </a:extLst>
          </p:cNvPr>
          <p:cNvSpPr txBox="1"/>
          <p:nvPr/>
        </p:nvSpPr>
        <p:spPr>
          <a:xfrm>
            <a:off x="1" y="1092607"/>
            <a:ext cx="12191999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3000" dirty="0"/>
              <a:t>Fase 1: Discovery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52FF247-6F83-4D60-883A-ECF6DE5780CA}"/>
              </a:ext>
            </a:extLst>
          </p:cNvPr>
          <p:cNvSpPr txBox="1"/>
          <p:nvPr/>
        </p:nvSpPr>
        <p:spPr>
          <a:xfrm>
            <a:off x="1" y="2248854"/>
            <a:ext cx="9994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a-DK" sz="3000" dirty="0"/>
              <a:t>Kunde som appellerer til 2 segmenter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Mobilvenligt og til desktop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Nemt og sprede gennem sociale medier</a:t>
            </a:r>
          </a:p>
        </p:txBody>
      </p:sp>
    </p:spTree>
    <p:extLst>
      <p:ext uri="{BB962C8B-B14F-4D97-AF65-F5344CB8AC3E}">
        <p14:creationId xmlns:p14="http://schemas.microsoft.com/office/powerpoint/2010/main" val="320280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75B28DBC-2422-457D-BC25-DA19ED9FA5DB}"/>
              </a:ext>
            </a:extLst>
          </p:cNvPr>
          <p:cNvSpPr txBox="1"/>
          <p:nvPr/>
        </p:nvSpPr>
        <p:spPr>
          <a:xfrm>
            <a:off x="1" y="1092607"/>
            <a:ext cx="12191999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3000" dirty="0"/>
              <a:t>Fase 2: Interpretation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10273BD-BE8F-4C00-ABF9-65E6379DBB44}"/>
              </a:ext>
            </a:extLst>
          </p:cNvPr>
          <p:cNvSpPr txBox="1"/>
          <p:nvPr/>
        </p:nvSpPr>
        <p:spPr>
          <a:xfrm>
            <a:off x="57151" y="1999447"/>
            <a:ext cx="44299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a-DK" sz="3000" dirty="0"/>
              <a:t>Interviews af familier og fitness mennesker</a:t>
            </a:r>
          </a:p>
          <a:p>
            <a:pPr marL="457200" indent="-457200">
              <a:buFontTx/>
              <a:buChar char="-"/>
            </a:pPr>
            <a:r>
              <a:rPr lang="da-DK" sz="3000" dirty="0" err="1"/>
              <a:t>Desk</a:t>
            </a:r>
            <a:r>
              <a:rPr lang="da-DK" sz="3000" dirty="0"/>
              <a:t> research 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Observation i supermarked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Konklusion, forventninger og erfaringer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Designløsning 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4A63C6B-04FC-42B6-AA01-09788DBCC1E1}"/>
              </a:ext>
            </a:extLst>
          </p:cNvPr>
          <p:cNvSpPr/>
          <p:nvPr/>
        </p:nvSpPr>
        <p:spPr>
          <a:xfrm>
            <a:off x="1" y="0"/>
            <a:ext cx="12191999" cy="1092607"/>
          </a:xfrm>
          <a:prstGeom prst="rect">
            <a:avLst/>
          </a:prstGeom>
          <a:solidFill>
            <a:srgbClr val="003300"/>
          </a:solidFill>
        </p:spPr>
        <p:txBody>
          <a:bodyPr wrap="square">
            <a:spAutoFit/>
          </a:bodyPr>
          <a:lstStyle/>
          <a:p>
            <a:r>
              <a:rPr lang="da-DK" sz="6500" dirty="0">
                <a:solidFill>
                  <a:schemeClr val="bg1"/>
                </a:solidFill>
              </a:rPr>
              <a:t>DESIGN THINKING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44AC52D6-51C6-4A5F-A49F-9DEBB79DB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1" y="1630986"/>
            <a:ext cx="2933700" cy="5215467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9ADCFFD9-5BB3-45D2-8CC3-77FF0750B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90" y="1646606"/>
            <a:ext cx="2931410" cy="52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90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8A9E9EA1-3C18-4688-B71A-254C4304F09D}"/>
              </a:ext>
            </a:extLst>
          </p:cNvPr>
          <p:cNvSpPr txBox="1"/>
          <p:nvPr/>
        </p:nvSpPr>
        <p:spPr>
          <a:xfrm>
            <a:off x="1" y="1796794"/>
            <a:ext cx="39433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a-DK" sz="3000" dirty="0"/>
              <a:t>Skitse </a:t>
            </a:r>
            <a:r>
              <a:rPr lang="da-DK" sz="3000" dirty="0">
                <a:sym typeface="Wingdings" panose="05000000000000000000" pitchFamily="2" charset="2"/>
              </a:rPr>
              <a:t></a:t>
            </a:r>
            <a:r>
              <a:rPr lang="da-DK" sz="3000" dirty="0"/>
              <a:t> wireframe </a:t>
            </a:r>
            <a:r>
              <a:rPr lang="da-DK" sz="3000" dirty="0">
                <a:sym typeface="Wingdings" panose="05000000000000000000" pitchFamily="2" charset="2"/>
              </a:rPr>
              <a:t></a:t>
            </a:r>
            <a:r>
              <a:rPr lang="da-DK" sz="3000" dirty="0"/>
              <a:t> </a:t>
            </a:r>
            <a:r>
              <a:rPr lang="da-DK" sz="3000" dirty="0" err="1"/>
              <a:t>mockup</a:t>
            </a:r>
            <a:endParaRPr lang="da-DK" sz="3000" dirty="0"/>
          </a:p>
          <a:p>
            <a:pPr marL="457200" indent="-457200">
              <a:buFontTx/>
              <a:buChar char="-"/>
            </a:pPr>
            <a:r>
              <a:rPr lang="da-DK" sz="3000" dirty="0"/>
              <a:t>Diskussion, tanker, brandnavn og stil til hjemmeside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Byggede ud fra indsamlet data om segmenter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Hjemmeside skelet opbygges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BD4D909A-B402-4BDD-BABB-438D80F06ED0}"/>
              </a:ext>
            </a:extLst>
          </p:cNvPr>
          <p:cNvSpPr txBox="1"/>
          <p:nvPr/>
        </p:nvSpPr>
        <p:spPr>
          <a:xfrm>
            <a:off x="1" y="1090396"/>
            <a:ext cx="12191999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3000" dirty="0"/>
              <a:t>Fase 3: </a:t>
            </a:r>
            <a:r>
              <a:rPr lang="da-DK" sz="3000" dirty="0" err="1"/>
              <a:t>Ideation</a:t>
            </a:r>
            <a:endParaRPr lang="da-DK" sz="300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F8541E86-134B-4273-B1ED-E58A09941452}"/>
              </a:ext>
            </a:extLst>
          </p:cNvPr>
          <p:cNvSpPr/>
          <p:nvPr/>
        </p:nvSpPr>
        <p:spPr>
          <a:xfrm>
            <a:off x="1" y="-3047"/>
            <a:ext cx="12191999" cy="1092607"/>
          </a:xfrm>
          <a:prstGeom prst="rect">
            <a:avLst/>
          </a:prstGeom>
          <a:solidFill>
            <a:srgbClr val="003300"/>
          </a:solidFill>
        </p:spPr>
        <p:txBody>
          <a:bodyPr wrap="square">
            <a:spAutoFit/>
          </a:bodyPr>
          <a:lstStyle/>
          <a:p>
            <a:r>
              <a:rPr lang="da-DK" sz="6500" dirty="0">
                <a:solidFill>
                  <a:schemeClr val="bg1"/>
                </a:solidFill>
              </a:rPr>
              <a:t>DESIGN THINKING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748E0F3C-B996-4FE6-AA96-FC8D9642F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84" y="2047782"/>
            <a:ext cx="7479116" cy="420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1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5DFE140D-8470-4756-8122-42381B0A5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3943350" cy="5257800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E61D4776-FF41-42A6-ABF9-A8A0D6353B62}"/>
              </a:ext>
            </a:extLst>
          </p:cNvPr>
          <p:cNvSpPr txBox="1"/>
          <p:nvPr/>
        </p:nvSpPr>
        <p:spPr>
          <a:xfrm>
            <a:off x="209550" y="202791"/>
            <a:ext cx="27241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500" dirty="0"/>
              <a:t>Skitse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007A22D9-AB3C-4D92-ADAF-707FA5B31010}"/>
              </a:ext>
            </a:extLst>
          </p:cNvPr>
          <p:cNvSpPr txBox="1"/>
          <p:nvPr/>
        </p:nvSpPr>
        <p:spPr>
          <a:xfrm>
            <a:off x="3933825" y="202791"/>
            <a:ext cx="39624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500" dirty="0"/>
              <a:t>Wireframe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B99C7566-A92E-4AC2-A56D-4354B68D35DE}"/>
              </a:ext>
            </a:extLst>
          </p:cNvPr>
          <p:cNvSpPr txBox="1"/>
          <p:nvPr/>
        </p:nvSpPr>
        <p:spPr>
          <a:xfrm>
            <a:off x="9067800" y="202791"/>
            <a:ext cx="31242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500" dirty="0" err="1"/>
              <a:t>Mockup</a:t>
            </a:r>
            <a:endParaRPr lang="da-DK" sz="6500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0BB7E5D9-D595-4431-909A-EADA7C54FAA1}"/>
              </a:ext>
            </a:extLst>
          </p:cNvPr>
          <p:cNvSpPr txBox="1"/>
          <p:nvPr/>
        </p:nvSpPr>
        <p:spPr>
          <a:xfrm>
            <a:off x="2642952" y="247035"/>
            <a:ext cx="100059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6500" dirty="0">
                <a:sym typeface="Wingdings" panose="05000000000000000000" pitchFamily="2" charset="2"/>
              </a:rPr>
              <a:t></a:t>
            </a:r>
            <a:endParaRPr lang="da-DK" sz="6500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E43EF0E-6FB8-494C-B945-D6EC59F8E0EB}"/>
              </a:ext>
            </a:extLst>
          </p:cNvPr>
          <p:cNvSpPr txBox="1"/>
          <p:nvPr/>
        </p:nvSpPr>
        <p:spPr>
          <a:xfrm>
            <a:off x="7895755" y="247035"/>
            <a:ext cx="100059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6500" dirty="0">
                <a:sym typeface="Wingdings" panose="05000000000000000000" pitchFamily="2" charset="2"/>
              </a:rPr>
              <a:t></a:t>
            </a:r>
            <a:endParaRPr lang="da-DK" sz="6500" dirty="0"/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4BB16A8F-8465-4A79-8BB3-904D3E6ED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t="7778" r="46354" b="6389"/>
          <a:stretch/>
        </p:blipFill>
        <p:spPr>
          <a:xfrm>
            <a:off x="8601723" y="1600200"/>
            <a:ext cx="3590277" cy="5257800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E828E6C1-DEDD-40F0-992A-318F26CB9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56" y="1600200"/>
            <a:ext cx="246459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2211B2EF-B381-4164-8D70-661433EBD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19" r="38594"/>
          <a:stretch/>
        </p:blipFill>
        <p:spPr>
          <a:xfrm>
            <a:off x="7658100" y="0"/>
            <a:ext cx="4533900" cy="685800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38CDB8E4-8CB6-4A57-B7D9-D427183BD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8" r="38281"/>
          <a:stretch/>
        </p:blipFill>
        <p:spPr>
          <a:xfrm>
            <a:off x="0" y="0"/>
            <a:ext cx="3752850" cy="68580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B9F3AF23-90F1-49F5-884C-D394B8470CD8}"/>
              </a:ext>
            </a:extLst>
          </p:cNvPr>
          <p:cNvSpPr txBox="1"/>
          <p:nvPr/>
        </p:nvSpPr>
        <p:spPr>
          <a:xfrm flipH="1">
            <a:off x="3994784" y="361950"/>
            <a:ext cx="3421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000" dirty="0"/>
              <a:t>Fra mobil til desktop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E5B318D6-EE27-4F62-A0CC-C01DE6BAAFCF}"/>
              </a:ext>
            </a:extLst>
          </p:cNvPr>
          <p:cNvSpPr txBox="1"/>
          <p:nvPr/>
        </p:nvSpPr>
        <p:spPr>
          <a:xfrm>
            <a:off x="5010150" y="1828800"/>
            <a:ext cx="13906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500" dirty="0">
                <a:sym typeface="Wingdings" panose="05000000000000000000" pitchFamily="2" charset="2"/>
              </a:rPr>
              <a:t></a:t>
            </a:r>
            <a:endParaRPr lang="da-DK" sz="6500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3CD859D4-95F4-41CA-8B51-BE8AF095A640}"/>
              </a:ext>
            </a:extLst>
          </p:cNvPr>
          <p:cNvSpPr txBox="1"/>
          <p:nvPr/>
        </p:nvSpPr>
        <p:spPr>
          <a:xfrm rot="10800000">
            <a:off x="4686300" y="3834259"/>
            <a:ext cx="13906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500" dirty="0">
                <a:sym typeface="Wingdings" panose="05000000000000000000" pitchFamily="2" charset="2"/>
              </a:rPr>
              <a:t></a:t>
            </a:r>
            <a:endParaRPr lang="da-DK" sz="6500" dirty="0"/>
          </a:p>
        </p:txBody>
      </p:sp>
    </p:spTree>
    <p:extLst>
      <p:ext uri="{BB962C8B-B14F-4D97-AF65-F5344CB8AC3E}">
        <p14:creationId xmlns:p14="http://schemas.microsoft.com/office/powerpoint/2010/main" val="98269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83228F10-98AC-4A35-873F-31C2F0FE5B4B}"/>
              </a:ext>
            </a:extLst>
          </p:cNvPr>
          <p:cNvSpPr txBox="1"/>
          <p:nvPr/>
        </p:nvSpPr>
        <p:spPr>
          <a:xfrm>
            <a:off x="0" y="1766669"/>
            <a:ext cx="9994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a-DK" sz="3000" dirty="0"/>
              <a:t>Ændring i farver og </a:t>
            </a:r>
            <a:r>
              <a:rPr lang="da-DK" sz="3000" dirty="0" err="1"/>
              <a:t>bla</a:t>
            </a:r>
            <a:r>
              <a:rPr lang="da-DK" sz="3000" dirty="0"/>
              <a:t>. Layout under kodningsprocessen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Indså nye muligheder i design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Nem og fleksibel hjemmeside</a:t>
            </a:r>
          </a:p>
          <a:p>
            <a:pPr marL="457200" indent="-457200">
              <a:buFontTx/>
              <a:buChar char="-"/>
            </a:pPr>
            <a:r>
              <a:rPr lang="da-DK" sz="3000" dirty="0"/>
              <a:t>Fokus på produkt ved billeder eller tekst uden billeder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BEA5EA8A-15F8-4386-9A5F-9164DBDC3013}"/>
              </a:ext>
            </a:extLst>
          </p:cNvPr>
          <p:cNvSpPr txBox="1"/>
          <p:nvPr/>
        </p:nvSpPr>
        <p:spPr>
          <a:xfrm>
            <a:off x="0" y="1089560"/>
            <a:ext cx="12191999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a-DK" sz="3000" dirty="0"/>
              <a:t>Fase 4: </a:t>
            </a:r>
            <a:r>
              <a:rPr lang="da-DK" sz="3000" dirty="0" err="1"/>
              <a:t>Experimentation</a:t>
            </a:r>
            <a:endParaRPr lang="da-DK" sz="300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3B014D48-44F1-4F4F-B6C7-BD2D547BE11A}"/>
              </a:ext>
            </a:extLst>
          </p:cNvPr>
          <p:cNvSpPr/>
          <p:nvPr/>
        </p:nvSpPr>
        <p:spPr>
          <a:xfrm>
            <a:off x="1" y="-3047"/>
            <a:ext cx="12191999" cy="1092607"/>
          </a:xfrm>
          <a:prstGeom prst="rect">
            <a:avLst/>
          </a:prstGeom>
          <a:solidFill>
            <a:srgbClr val="003300"/>
          </a:solidFill>
        </p:spPr>
        <p:txBody>
          <a:bodyPr wrap="square">
            <a:spAutoFit/>
          </a:bodyPr>
          <a:lstStyle/>
          <a:p>
            <a:r>
              <a:rPr lang="da-DK" sz="6500" dirty="0">
                <a:solidFill>
                  <a:schemeClr val="bg1"/>
                </a:solidFill>
              </a:rPr>
              <a:t>DESIGN THINKING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072798B-7C81-4B91-9DF2-6628C7817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5750"/>
            <a:ext cx="4876800" cy="274320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9AE5CD73-6D7D-4A85-B57D-7E6CF04F6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07" y="4082653"/>
            <a:ext cx="4933950" cy="277534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06662BB8-D758-49AB-A355-91231E17D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25"/>
          <a:stretch/>
        </p:blipFill>
        <p:spPr>
          <a:xfrm>
            <a:off x="8291763" y="4095747"/>
            <a:ext cx="390023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2C7142D1-AD53-4ECA-A684-68618CB1D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94F7C9BC-87E2-4C96-9CF6-DE0593732B4B}"/>
              </a:ext>
            </a:extLst>
          </p:cNvPr>
          <p:cNvSpPr txBox="1"/>
          <p:nvPr/>
        </p:nvSpPr>
        <p:spPr>
          <a:xfrm>
            <a:off x="5334001" y="2973854"/>
            <a:ext cx="6629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solidFill>
                  <a:srgbClr val="FF0000"/>
                </a:solidFill>
              </a:rPr>
              <a:t>PROBLEMER MED RESPONSIVE</a:t>
            </a:r>
          </a:p>
        </p:txBody>
      </p:sp>
    </p:spTree>
    <p:extLst>
      <p:ext uri="{BB962C8B-B14F-4D97-AF65-F5344CB8AC3E}">
        <p14:creationId xmlns:p14="http://schemas.microsoft.com/office/powerpoint/2010/main" val="15993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702B4343-2DCB-4C16-BB9C-E07BD2D3A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177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Michelle Renée Molter Østergaard</dc:creator>
  <cp:lastModifiedBy>Michelle Renée Molter Østergaard</cp:lastModifiedBy>
  <cp:revision>16</cp:revision>
  <dcterms:created xsi:type="dcterms:W3CDTF">2017-09-28T21:00:14Z</dcterms:created>
  <dcterms:modified xsi:type="dcterms:W3CDTF">2017-09-28T23:23:45Z</dcterms:modified>
</cp:coreProperties>
</file>